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59" r:id="rId5"/>
    <p:sldId id="270" r:id="rId6"/>
    <p:sldId id="271" r:id="rId7"/>
    <p:sldId id="272" r:id="rId8"/>
    <p:sldId id="273" r:id="rId9"/>
    <p:sldId id="274" r:id="rId10"/>
    <p:sldId id="290" r:id="rId11"/>
    <p:sldId id="275" r:id="rId12"/>
    <p:sldId id="287" r:id="rId13"/>
    <p:sldId id="284" r:id="rId14"/>
    <p:sldId id="286" r:id="rId15"/>
    <p:sldId id="283" r:id="rId16"/>
    <p:sldId id="291" r:id="rId17"/>
    <p:sldId id="289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B65"/>
    <a:srgbClr val="0066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84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25/02/2019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8116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25/02/2019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255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25/02/2019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7322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25/02/2019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006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25/02/2019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7940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25/02/2019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7928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25/02/2019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253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25/02/2019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0990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25/02/2019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029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25/02/2019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69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CACC-D55C-4132-8537-F6296D52B98A}" type="datetimeFigureOut">
              <a:rPr lang="it-IT" smtClean="0"/>
              <a:t>25/02/2019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44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1CACC-D55C-4132-8537-F6296D52B98A}" type="datetimeFigureOut">
              <a:rPr lang="it-IT" smtClean="0"/>
              <a:t>25/02/2019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13E71-E0A5-4A2C-8B02-3404746960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77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fabiano.petrone@uniud.it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nnarosa.cominotto@uniud.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exlibrisgroup.com/blog/ACNP-and-Alm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u01.alma.exlibrisgroup.com/view/oai/39UDN_INST/request/oai/?verb=ListRecords&amp;metadataPrefix=marc21&amp;set=ACSOAI-201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754" y="1201783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 smtClean="0"/>
              <a:t>Acnp</a:t>
            </a:r>
            <a:r>
              <a:rPr lang="it-IT" dirty="0" smtClean="0"/>
              <a:t> revisionato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l</a:t>
            </a:r>
            <a:r>
              <a:rPr lang="it-IT" dirty="0" smtClean="0"/>
              <a:t>e regole e i periodici elettronici</a:t>
            </a:r>
            <a:endParaRPr lang="it-IT" dirty="0"/>
          </a:p>
        </p:txBody>
      </p:sp>
      <p:sp>
        <p:nvSpPr>
          <p:cNvPr id="5" name="Titolo 4"/>
          <p:cNvSpPr txBox="1">
            <a:spLocks/>
          </p:cNvSpPr>
          <p:nvPr/>
        </p:nvSpPr>
        <p:spPr>
          <a:xfrm>
            <a:off x="1448904" y="4299652"/>
            <a:ext cx="9294191" cy="19162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b="1" dirty="0">
                <a:solidFill>
                  <a:srgbClr val="0066CB"/>
                </a:solidFill>
                <a:ea typeface="Arial" charset="0"/>
                <a:cs typeface="Arial" charset="0"/>
              </a:rPr>
              <a:t>L’importazione batch dei dati: nuove </a:t>
            </a:r>
            <a:r>
              <a:rPr lang="it-IT" sz="2800" b="1" dirty="0" smtClean="0">
                <a:solidFill>
                  <a:srgbClr val="0066CB"/>
                </a:solidFill>
                <a:ea typeface="Arial" charset="0"/>
                <a:cs typeface="Arial" charset="0"/>
              </a:rPr>
              <a:t>opportunità</a:t>
            </a:r>
            <a:endParaRPr lang="it-IT" sz="1600" b="1" dirty="0" smtClean="0">
              <a:solidFill>
                <a:srgbClr val="0066CB"/>
              </a:solidFill>
              <a:ea typeface="Arial" charset="0"/>
              <a:cs typeface="Arial" charset="0"/>
            </a:endParaRPr>
          </a:p>
          <a:p>
            <a:endParaRPr lang="it-IT" sz="1600" b="1" dirty="0" smtClean="0">
              <a:solidFill>
                <a:srgbClr val="0066CB"/>
              </a:solidFill>
              <a:ea typeface="Arial" charset="0"/>
              <a:cs typeface="Arial" charset="0"/>
            </a:endParaRPr>
          </a:p>
          <a:p>
            <a:r>
              <a:rPr lang="it-IT" sz="2800" b="1" dirty="0" smtClean="0">
                <a:solidFill>
                  <a:srgbClr val="0066CB"/>
                </a:solidFill>
                <a:ea typeface="Arial" charset="0"/>
                <a:cs typeface="Arial" charset="0"/>
              </a:rPr>
              <a:t>L’esportazione </a:t>
            </a:r>
            <a:r>
              <a:rPr lang="it-IT" sz="2800" b="1" dirty="0">
                <a:solidFill>
                  <a:srgbClr val="0066CB"/>
                </a:solidFill>
                <a:ea typeface="Arial" charset="0"/>
                <a:cs typeface="Arial" charset="0"/>
              </a:rPr>
              <a:t>di periodici cartacei ed elettronici da Alma Ex-Libris</a:t>
            </a:r>
            <a:br>
              <a:rPr lang="it-IT" sz="2800" b="1" dirty="0">
                <a:solidFill>
                  <a:srgbClr val="0066CB"/>
                </a:solidFill>
                <a:ea typeface="Arial" charset="0"/>
                <a:cs typeface="Arial" charset="0"/>
              </a:rPr>
            </a:br>
            <a:r>
              <a:rPr lang="it-IT" sz="2800" b="1" dirty="0">
                <a:solidFill>
                  <a:srgbClr val="0066CB"/>
                </a:solidFill>
                <a:ea typeface="Arial" charset="0"/>
                <a:cs typeface="Arial" charset="0"/>
              </a:rPr>
              <a:t/>
            </a:r>
            <a:br>
              <a:rPr lang="it-IT" sz="2800" b="1" dirty="0">
                <a:solidFill>
                  <a:srgbClr val="0066CB"/>
                </a:solidFill>
                <a:ea typeface="Arial" charset="0"/>
                <a:cs typeface="Arial" charset="0"/>
              </a:rPr>
            </a:br>
            <a:r>
              <a:rPr lang="it-IT" sz="1800" b="1" dirty="0">
                <a:solidFill>
                  <a:srgbClr val="0066CB"/>
                </a:solidFill>
                <a:ea typeface="Arial" charset="0"/>
                <a:cs typeface="Arial" charset="0"/>
              </a:rPr>
              <a:t/>
            </a:r>
            <a:br>
              <a:rPr lang="it-IT" sz="1800" b="1" dirty="0">
                <a:solidFill>
                  <a:srgbClr val="0066CB"/>
                </a:solidFill>
                <a:ea typeface="Arial" charset="0"/>
                <a:cs typeface="Arial" charset="0"/>
              </a:rPr>
            </a:br>
            <a:r>
              <a:rPr lang="it-IT" sz="1800" b="1" dirty="0">
                <a:ea typeface="Arial" charset="0"/>
                <a:cs typeface="Arial" charset="0"/>
              </a:rPr>
              <a:t>Annarosa Cominotto – Fabiano Petrone</a:t>
            </a:r>
            <a:br>
              <a:rPr lang="it-IT" sz="1800" b="1" dirty="0">
                <a:ea typeface="Arial" charset="0"/>
                <a:cs typeface="Arial" charset="0"/>
              </a:rPr>
            </a:br>
            <a:r>
              <a:rPr lang="it-IT" sz="1800" b="1" dirty="0">
                <a:ea typeface="Arial" charset="0"/>
                <a:cs typeface="Arial" charset="0"/>
              </a:rPr>
              <a:t>Università di Udine</a:t>
            </a:r>
          </a:p>
        </p:txBody>
      </p:sp>
    </p:spTree>
    <p:extLst>
      <p:ext uri="{BB962C8B-B14F-4D97-AF65-F5344CB8AC3E}">
        <p14:creationId xmlns:p14="http://schemas.microsoft.com/office/powerpoint/2010/main" val="44684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5" name="Titolo 4"/>
          <p:cNvSpPr>
            <a:spLocks noGrp="1"/>
          </p:cNvSpPr>
          <p:nvPr>
            <p:ph idx="1"/>
          </p:nvPr>
        </p:nvSpPr>
        <p:spPr>
          <a:xfrm>
            <a:off x="838200" y="1864659"/>
            <a:ext cx="10515600" cy="4312304"/>
          </a:xfrm>
        </p:spPr>
        <p:txBody>
          <a:bodyPr lIns="0" tIns="0" rIns="0" bIns="0" anchor="t">
            <a:noAutofit/>
          </a:bodyPr>
          <a:lstStyle/>
          <a:p>
            <a:pPr marL="0" indent="0">
              <a:buNone/>
            </a:pPr>
            <a:r>
              <a:rPr lang="it-IT" sz="1800" b="1" dirty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La procedura in </a:t>
            </a:r>
            <a:r>
              <a:rPr lang="it-IT" sz="1800" b="1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sintesi</a:t>
            </a:r>
            <a:r>
              <a:rPr lang="it-IT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600" b="1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– </a:t>
            </a:r>
            <a:r>
              <a:rPr lang="it-IT" sz="1600" b="1" dirty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periodici elettronici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600" dirty="0">
                <a:latin typeface="Arial" charset="0"/>
                <a:ea typeface="Arial" charset="0"/>
                <a:cs typeface="Arial" charset="0"/>
              </a:rPr>
            </a:b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600" dirty="0" smtClean="0">
                <a:latin typeface="Arial" charset="0"/>
                <a:ea typeface="Arial" charset="0"/>
                <a:cs typeface="Arial" charset="0"/>
              </a:rPr>
            </a:br>
            <a:endParaRPr lang="it-IT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38200" y="2476714"/>
            <a:ext cx="7793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+mj-lt"/>
              </a:rPr>
              <a:t>ACNP </a:t>
            </a:r>
            <a:r>
              <a:rPr lang="it-IT" dirty="0" smtClean="0">
                <a:latin typeface="+mj-lt"/>
              </a:rPr>
              <a:t>gestionale – gestione condizioni di accesso</a:t>
            </a:r>
            <a:endParaRPr lang="it-IT" dirty="0" smtClean="0">
              <a:latin typeface="+mj-lt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30"/>
          <a:stretch/>
        </p:blipFill>
        <p:spPr>
          <a:xfrm>
            <a:off x="1936377" y="2809891"/>
            <a:ext cx="10058400" cy="4020362"/>
          </a:xfrm>
          <a:prstGeom prst="rect">
            <a:avLst/>
          </a:prstGeom>
        </p:spPr>
      </p:pic>
      <p:sp>
        <p:nvSpPr>
          <p:cNvPr id="7" name="Rettangolo arrotondato 6"/>
          <p:cNvSpPr/>
          <p:nvPr/>
        </p:nvSpPr>
        <p:spPr>
          <a:xfrm>
            <a:off x="2465294" y="4751294"/>
            <a:ext cx="8104094" cy="627530"/>
          </a:xfrm>
          <a:prstGeom prst="roundRect">
            <a:avLst/>
          </a:prstGeom>
          <a:noFill/>
          <a:ln w="28575">
            <a:solidFill>
              <a:srgbClr val="99C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060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5" name="Titolo 4"/>
          <p:cNvSpPr>
            <a:spLocks noGrp="1"/>
          </p:cNvSpPr>
          <p:nvPr>
            <p:ph idx="1"/>
          </p:nvPr>
        </p:nvSpPr>
        <p:spPr>
          <a:xfrm>
            <a:off x="838200" y="1864659"/>
            <a:ext cx="10515600" cy="4312304"/>
          </a:xfrm>
        </p:spPr>
        <p:txBody>
          <a:bodyPr lIns="0" tIns="0" rIns="0" bIns="0" anchor="t">
            <a:noAutofit/>
          </a:bodyPr>
          <a:lstStyle/>
          <a:p>
            <a:pPr marL="0" indent="0">
              <a:buNone/>
            </a:pPr>
            <a:r>
              <a:rPr lang="it-IT" sz="1800" b="1" dirty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La procedura in </a:t>
            </a:r>
            <a:r>
              <a:rPr lang="it-IT" sz="1800" b="1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sintesi</a:t>
            </a:r>
            <a:r>
              <a:rPr lang="it-IT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600" b="1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– </a:t>
            </a:r>
            <a:r>
              <a:rPr lang="it-IT" sz="1600" b="1" dirty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periodici elettronici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600" dirty="0">
                <a:latin typeface="Arial" charset="0"/>
                <a:ea typeface="Arial" charset="0"/>
                <a:cs typeface="Arial" charset="0"/>
              </a:rPr>
            </a:b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600" dirty="0" smtClean="0">
                <a:latin typeface="Arial" charset="0"/>
                <a:ea typeface="Arial" charset="0"/>
                <a:cs typeface="Arial" charset="0"/>
              </a:rPr>
            </a:br>
            <a:endParaRPr lang="it-IT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38200" y="2625225"/>
            <a:ext cx="77937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+mj-lt"/>
              </a:rPr>
              <a:t>Inviare ad ACNP l’URL verificata</a:t>
            </a:r>
            <a:br>
              <a:rPr lang="it-IT" dirty="0" smtClean="0">
                <a:latin typeface="+mj-lt"/>
              </a:rPr>
            </a:br>
            <a:endParaRPr lang="it-IT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+mj-lt"/>
              </a:rPr>
              <a:t>ACNP provvederà a convertire in formato xml i dati</a:t>
            </a:r>
            <a:br>
              <a:rPr lang="it-IT" dirty="0" smtClean="0">
                <a:latin typeface="+mj-lt"/>
              </a:rPr>
            </a:br>
            <a:endParaRPr lang="it-IT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+mj-lt"/>
              </a:rPr>
              <a:t>ACNP caricherà i dati nel catalogo</a:t>
            </a:r>
            <a:br>
              <a:rPr lang="it-IT" dirty="0" smtClean="0">
                <a:latin typeface="+mj-lt"/>
              </a:rPr>
            </a:br>
            <a:endParaRPr lang="it-IT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+mj-lt"/>
              </a:rPr>
              <a:t>Dal giorno successivo al caricamento i dati saranno visibili in </a:t>
            </a:r>
            <a:r>
              <a:rPr lang="it-IT" dirty="0" err="1" smtClean="0">
                <a:latin typeface="+mj-lt"/>
              </a:rPr>
              <a:t>ACNPsearch</a:t>
            </a:r>
            <a:endParaRPr lang="it-IT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794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5" name="Titolo 4"/>
          <p:cNvSpPr>
            <a:spLocks noGrp="1"/>
          </p:cNvSpPr>
          <p:nvPr>
            <p:ph idx="1"/>
          </p:nvPr>
        </p:nvSpPr>
        <p:spPr>
          <a:xfrm>
            <a:off x="838200" y="1864659"/>
            <a:ext cx="10515600" cy="4312304"/>
          </a:xfrm>
        </p:spPr>
        <p:txBody>
          <a:bodyPr lIns="0" tIns="0" rIns="0" bIns="0" anchor="t">
            <a:noAutofit/>
          </a:bodyPr>
          <a:lstStyle/>
          <a:p>
            <a:pPr marL="0" indent="0">
              <a:buNone/>
            </a:pPr>
            <a:r>
              <a:rPr lang="it-IT" sz="1800" b="1" dirty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La procedura in </a:t>
            </a:r>
            <a:r>
              <a:rPr lang="it-IT" sz="1800" b="1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sintesi</a:t>
            </a:r>
            <a:r>
              <a:rPr lang="it-IT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600" b="1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– </a:t>
            </a:r>
            <a:r>
              <a:rPr lang="it-IT" sz="1600" b="1" dirty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periodici elettronici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600" dirty="0">
                <a:latin typeface="Arial" charset="0"/>
                <a:ea typeface="Arial" charset="0"/>
                <a:cs typeface="Arial" charset="0"/>
              </a:rPr>
            </a:b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600" dirty="0" smtClean="0">
                <a:latin typeface="Arial" charset="0"/>
                <a:ea typeface="Arial" charset="0"/>
                <a:cs typeface="Arial" charset="0"/>
              </a:rPr>
            </a:br>
            <a:endParaRPr lang="it-IT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38199" y="2212848"/>
            <a:ext cx="1118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j-lt"/>
              </a:rPr>
              <a:t>Importanza delle </a:t>
            </a:r>
            <a:r>
              <a:rPr lang="it-IT" dirty="0">
                <a:latin typeface="+mj-lt"/>
              </a:rPr>
              <a:t>informazioni </a:t>
            </a:r>
            <a:r>
              <a:rPr lang="it-IT" dirty="0" smtClean="0">
                <a:latin typeface="+mj-lt"/>
              </a:rPr>
              <a:t>inserite nell’</a:t>
            </a:r>
            <a:r>
              <a:rPr lang="it-IT" b="1" dirty="0" smtClean="0">
                <a:latin typeface="+mj-lt"/>
              </a:rPr>
              <a:t>arricchimento inventario elettronico </a:t>
            </a:r>
            <a:r>
              <a:rPr lang="it-IT" dirty="0">
                <a:latin typeface="+mj-lt"/>
              </a:rPr>
              <a:t>che</a:t>
            </a:r>
            <a:r>
              <a:rPr lang="it-IT" b="1" dirty="0" smtClean="0">
                <a:latin typeface="+mj-lt"/>
              </a:rPr>
              <a:t> </a:t>
            </a:r>
            <a:r>
              <a:rPr lang="it-IT" dirty="0" smtClean="0">
                <a:latin typeface="+mj-lt"/>
              </a:rPr>
              <a:t>permettono </a:t>
            </a:r>
            <a:r>
              <a:rPr lang="it-IT" dirty="0">
                <a:latin typeface="+mj-lt"/>
              </a:rPr>
              <a:t>di visualizzare in ACNP la disponibilità e la copertura di ogni </a:t>
            </a:r>
            <a:r>
              <a:rPr lang="it-IT" dirty="0" smtClean="0">
                <a:latin typeface="+mj-lt"/>
              </a:rPr>
              <a:t>titolo </a:t>
            </a:r>
            <a:r>
              <a:rPr lang="it-IT" dirty="0" smtClean="0">
                <a:solidFill>
                  <a:srgbClr val="0066CB"/>
                </a:solidFill>
                <a:latin typeface="+mj-lt"/>
              </a:rPr>
              <a:t>/1</a:t>
            </a:r>
            <a:endParaRPr lang="it-IT" dirty="0">
              <a:solidFill>
                <a:srgbClr val="0066CB"/>
              </a:solidFill>
              <a:latin typeface="+mj-l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40"/>
          <a:stretch/>
        </p:blipFill>
        <p:spPr>
          <a:xfrm>
            <a:off x="950928" y="2930369"/>
            <a:ext cx="10958012" cy="3821915"/>
          </a:xfrm>
          <a:prstGeom prst="rect">
            <a:avLst/>
          </a:prstGeom>
          <a:ln w="28575">
            <a:solidFill>
              <a:srgbClr val="99CB65"/>
            </a:solidFill>
          </a:ln>
        </p:spPr>
      </p:pic>
    </p:spTree>
    <p:extLst>
      <p:ext uri="{BB962C8B-B14F-4D97-AF65-F5344CB8AC3E}">
        <p14:creationId xmlns:p14="http://schemas.microsoft.com/office/powerpoint/2010/main" val="36946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5" name="Titolo 4"/>
          <p:cNvSpPr>
            <a:spLocks noGrp="1"/>
          </p:cNvSpPr>
          <p:nvPr>
            <p:ph idx="1"/>
          </p:nvPr>
        </p:nvSpPr>
        <p:spPr>
          <a:xfrm>
            <a:off x="838200" y="1864659"/>
            <a:ext cx="10515600" cy="4312304"/>
          </a:xfrm>
        </p:spPr>
        <p:txBody>
          <a:bodyPr lIns="0" tIns="0" rIns="0" bIns="0" anchor="t">
            <a:noAutofit/>
          </a:bodyPr>
          <a:lstStyle/>
          <a:p>
            <a:pPr marL="0" indent="0">
              <a:buNone/>
            </a:pPr>
            <a:r>
              <a:rPr lang="it-IT" sz="1800" b="1" dirty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La procedura in </a:t>
            </a:r>
            <a:r>
              <a:rPr lang="it-IT" sz="1800" b="1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sintesi</a:t>
            </a:r>
            <a:r>
              <a:rPr lang="it-IT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600" b="1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– </a:t>
            </a:r>
            <a:r>
              <a:rPr lang="it-IT" sz="1600" b="1" dirty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periodici elettronici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600" dirty="0">
                <a:latin typeface="Arial" charset="0"/>
                <a:ea typeface="Arial" charset="0"/>
                <a:cs typeface="Arial" charset="0"/>
              </a:rPr>
            </a:b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600" dirty="0" smtClean="0">
                <a:latin typeface="Arial" charset="0"/>
                <a:ea typeface="Arial" charset="0"/>
                <a:cs typeface="Arial" charset="0"/>
              </a:rPr>
            </a:br>
            <a:endParaRPr lang="it-IT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38198" y="3321956"/>
            <a:ext cx="11183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+mj-lt"/>
              </a:rPr>
              <a:t>Esempio</a:t>
            </a:r>
            <a:r>
              <a:rPr lang="it-IT" dirty="0">
                <a:latin typeface="+mj-lt"/>
              </a:rPr>
              <a:t>:  </a:t>
            </a:r>
            <a:r>
              <a:rPr lang="it-IT" dirty="0" err="1">
                <a:latin typeface="+mj-lt"/>
              </a:rPr>
              <a:t>Chemical</a:t>
            </a:r>
            <a:r>
              <a:rPr lang="it-IT" dirty="0">
                <a:latin typeface="+mj-lt"/>
              </a:rPr>
              <a:t> </a:t>
            </a:r>
            <a:r>
              <a:rPr lang="it-IT" dirty="0" err="1">
                <a:latin typeface="+mj-lt"/>
              </a:rPr>
              <a:t>research</a:t>
            </a:r>
            <a:r>
              <a:rPr lang="it-IT" dirty="0">
                <a:latin typeface="+mj-lt"/>
              </a:rPr>
              <a:t> in </a:t>
            </a:r>
            <a:r>
              <a:rPr lang="it-IT" dirty="0" err="1" smtClean="0">
                <a:latin typeface="+mj-lt"/>
              </a:rPr>
              <a:t>toxicology</a:t>
            </a:r>
            <a:endParaRPr lang="it-IT" dirty="0">
              <a:latin typeface="+mj-lt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4020811"/>
            <a:ext cx="13712700" cy="1945341"/>
          </a:xfrm>
          <a:prstGeom prst="rect">
            <a:avLst/>
          </a:prstGeom>
        </p:spPr>
      </p:pic>
      <p:sp>
        <p:nvSpPr>
          <p:cNvPr id="11" name="Rettangolo arrotondato 10"/>
          <p:cNvSpPr/>
          <p:nvPr/>
        </p:nvSpPr>
        <p:spPr>
          <a:xfrm>
            <a:off x="1062446" y="4679857"/>
            <a:ext cx="6068705" cy="465884"/>
          </a:xfrm>
          <a:prstGeom prst="roundRect">
            <a:avLst/>
          </a:prstGeom>
          <a:noFill/>
          <a:ln w="28575">
            <a:solidFill>
              <a:srgbClr val="99C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838197" y="2270142"/>
            <a:ext cx="11183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j-lt"/>
              </a:rPr>
              <a:t>Importanza delle </a:t>
            </a:r>
            <a:r>
              <a:rPr lang="it-IT" dirty="0">
                <a:latin typeface="+mj-lt"/>
              </a:rPr>
              <a:t>informazioni </a:t>
            </a:r>
            <a:r>
              <a:rPr lang="it-IT" dirty="0" smtClean="0">
                <a:latin typeface="+mj-lt"/>
              </a:rPr>
              <a:t>inserite nell’</a:t>
            </a:r>
            <a:r>
              <a:rPr lang="it-IT" b="1" dirty="0" smtClean="0">
                <a:latin typeface="+mj-lt"/>
              </a:rPr>
              <a:t>arricchimento inventario elettronico </a:t>
            </a:r>
            <a:r>
              <a:rPr lang="it-IT" dirty="0">
                <a:latin typeface="+mj-lt"/>
              </a:rPr>
              <a:t>che</a:t>
            </a:r>
            <a:r>
              <a:rPr lang="it-IT" b="1" dirty="0" smtClean="0">
                <a:latin typeface="+mj-lt"/>
              </a:rPr>
              <a:t> </a:t>
            </a:r>
            <a:r>
              <a:rPr lang="it-IT" dirty="0" smtClean="0">
                <a:latin typeface="+mj-lt"/>
              </a:rPr>
              <a:t>permettono </a:t>
            </a:r>
            <a:r>
              <a:rPr lang="it-IT" dirty="0">
                <a:latin typeface="+mj-lt"/>
              </a:rPr>
              <a:t>di visualizzare in ACNP la disponibilità e la copertura di ogni </a:t>
            </a:r>
            <a:r>
              <a:rPr lang="it-IT" dirty="0" smtClean="0">
                <a:latin typeface="+mj-lt"/>
              </a:rPr>
              <a:t>titolo </a:t>
            </a:r>
            <a:r>
              <a:rPr lang="it-IT" dirty="0" smtClean="0">
                <a:solidFill>
                  <a:srgbClr val="0066CB"/>
                </a:solidFill>
                <a:latin typeface="+mj-lt"/>
              </a:rPr>
              <a:t>/2</a:t>
            </a:r>
            <a:endParaRPr lang="it-IT" dirty="0">
              <a:solidFill>
                <a:srgbClr val="0066C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05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7"/>
          <a:stretch/>
        </p:blipFill>
        <p:spPr>
          <a:xfrm>
            <a:off x="983876" y="2151529"/>
            <a:ext cx="10224247" cy="4798358"/>
          </a:xfrm>
          <a:prstGeom prst="rect">
            <a:avLst/>
          </a:prstGeom>
          <a:ln w="19050">
            <a:solidFill>
              <a:srgbClr val="99CB65"/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5" name="Titolo 4"/>
          <p:cNvSpPr>
            <a:spLocks noGrp="1"/>
          </p:cNvSpPr>
          <p:nvPr>
            <p:ph idx="1"/>
          </p:nvPr>
        </p:nvSpPr>
        <p:spPr>
          <a:xfrm>
            <a:off x="838200" y="1864659"/>
            <a:ext cx="10515600" cy="4312304"/>
          </a:xfrm>
        </p:spPr>
        <p:txBody>
          <a:bodyPr lIns="0" tIns="0" rIns="0" bIns="0" anchor="t">
            <a:noAutofit/>
          </a:bodyPr>
          <a:lstStyle/>
          <a:p>
            <a:pPr marL="0" indent="0">
              <a:buNone/>
            </a:pPr>
            <a:r>
              <a:rPr lang="it-IT" sz="1800" b="1" dirty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La procedura in </a:t>
            </a:r>
            <a:r>
              <a:rPr lang="it-IT" sz="1800" b="1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sintesi</a:t>
            </a:r>
            <a:r>
              <a:rPr lang="it-IT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600" b="1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– </a:t>
            </a:r>
            <a:r>
              <a:rPr lang="it-IT" sz="1600" b="1" dirty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periodici elettronici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600" dirty="0">
                <a:latin typeface="Arial" charset="0"/>
                <a:ea typeface="Arial" charset="0"/>
                <a:cs typeface="Arial" charset="0"/>
              </a:rPr>
            </a:b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600" dirty="0" smtClean="0">
                <a:latin typeface="Arial" charset="0"/>
                <a:ea typeface="Arial" charset="0"/>
                <a:cs typeface="Arial" charset="0"/>
              </a:rPr>
            </a:br>
            <a:endParaRPr lang="it-IT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Rettangolo arrotondato 9"/>
          <p:cNvSpPr/>
          <p:nvPr/>
        </p:nvSpPr>
        <p:spPr>
          <a:xfrm>
            <a:off x="4556309" y="6233818"/>
            <a:ext cx="3727079" cy="305952"/>
          </a:xfrm>
          <a:prstGeom prst="roundRect">
            <a:avLst/>
          </a:prstGeom>
          <a:noFill/>
          <a:ln w="38100">
            <a:solidFill>
              <a:srgbClr val="99C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353737" y="1257451"/>
            <a:ext cx="5641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j-lt"/>
              </a:rPr>
              <a:t>Importanza delle </a:t>
            </a:r>
            <a:r>
              <a:rPr lang="it-IT" dirty="0">
                <a:latin typeface="+mj-lt"/>
              </a:rPr>
              <a:t>informazioni </a:t>
            </a:r>
            <a:r>
              <a:rPr lang="it-IT" dirty="0" smtClean="0">
                <a:latin typeface="+mj-lt"/>
              </a:rPr>
              <a:t>inserite nell’</a:t>
            </a:r>
            <a:r>
              <a:rPr lang="it-IT" b="1" dirty="0" smtClean="0">
                <a:latin typeface="+mj-lt"/>
              </a:rPr>
              <a:t>arricchimento inventario elettronico </a:t>
            </a:r>
            <a:r>
              <a:rPr lang="it-IT" dirty="0">
                <a:latin typeface="+mj-lt"/>
              </a:rPr>
              <a:t>che</a:t>
            </a:r>
            <a:r>
              <a:rPr lang="it-IT" b="1" dirty="0" smtClean="0">
                <a:latin typeface="+mj-lt"/>
              </a:rPr>
              <a:t> </a:t>
            </a:r>
            <a:r>
              <a:rPr lang="it-IT" dirty="0" smtClean="0">
                <a:latin typeface="+mj-lt"/>
              </a:rPr>
              <a:t>permettono </a:t>
            </a:r>
            <a:r>
              <a:rPr lang="it-IT" dirty="0">
                <a:latin typeface="+mj-lt"/>
              </a:rPr>
              <a:t>di visualizzare in ACNP la disponibilità e la copertura di ogni </a:t>
            </a:r>
            <a:r>
              <a:rPr lang="it-IT" dirty="0" smtClean="0">
                <a:latin typeface="+mj-lt"/>
              </a:rPr>
              <a:t>titolo </a:t>
            </a:r>
            <a:r>
              <a:rPr lang="it-IT" dirty="0" smtClean="0">
                <a:solidFill>
                  <a:srgbClr val="0066CB"/>
                </a:solidFill>
                <a:latin typeface="+mj-lt"/>
              </a:rPr>
              <a:t>/3</a:t>
            </a:r>
            <a:endParaRPr lang="it-IT" dirty="0">
              <a:solidFill>
                <a:srgbClr val="0066C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507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5" name="Titolo 4"/>
          <p:cNvSpPr>
            <a:spLocks noGrp="1"/>
          </p:cNvSpPr>
          <p:nvPr>
            <p:ph idx="1"/>
          </p:nvPr>
        </p:nvSpPr>
        <p:spPr>
          <a:xfrm>
            <a:off x="838200" y="1864659"/>
            <a:ext cx="10515600" cy="4312304"/>
          </a:xfrm>
        </p:spPr>
        <p:txBody>
          <a:bodyPr lIns="0" tIns="0" rIns="0" bIns="0" anchor="t">
            <a:noAutofit/>
          </a:bodyPr>
          <a:lstStyle/>
          <a:p>
            <a:pPr marL="0" indent="0">
              <a:buNone/>
            </a:pPr>
            <a:r>
              <a:rPr lang="it-IT" sz="1800" b="1" dirty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La procedura in </a:t>
            </a:r>
            <a:r>
              <a:rPr lang="it-IT" sz="1800" b="1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sintesi</a:t>
            </a:r>
            <a:r>
              <a:rPr lang="it-IT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600" b="1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– </a:t>
            </a:r>
            <a:r>
              <a:rPr lang="it-IT" sz="1600" b="1" dirty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periodici elettronici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600" dirty="0">
                <a:latin typeface="Arial" charset="0"/>
                <a:ea typeface="Arial" charset="0"/>
                <a:cs typeface="Arial" charset="0"/>
              </a:rPr>
            </a:b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600" dirty="0" smtClean="0">
                <a:latin typeface="Arial" charset="0"/>
                <a:ea typeface="Arial" charset="0"/>
                <a:cs typeface="Arial" charset="0"/>
              </a:rPr>
            </a:br>
            <a:endParaRPr lang="it-IT" sz="16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18" y="2357718"/>
            <a:ext cx="10852163" cy="4365812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541997" y="1320206"/>
            <a:ext cx="56410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j-lt"/>
              </a:rPr>
              <a:t>Importanza delle </a:t>
            </a:r>
            <a:r>
              <a:rPr lang="it-IT" dirty="0">
                <a:latin typeface="+mj-lt"/>
              </a:rPr>
              <a:t>informazioni </a:t>
            </a:r>
            <a:r>
              <a:rPr lang="it-IT" dirty="0" smtClean="0">
                <a:latin typeface="+mj-lt"/>
              </a:rPr>
              <a:t>inserite nell’</a:t>
            </a:r>
            <a:r>
              <a:rPr lang="it-IT" b="1" dirty="0" smtClean="0">
                <a:latin typeface="+mj-lt"/>
              </a:rPr>
              <a:t>arricchimento inventario elettronico </a:t>
            </a:r>
            <a:r>
              <a:rPr lang="it-IT" dirty="0">
                <a:latin typeface="+mj-lt"/>
              </a:rPr>
              <a:t>che</a:t>
            </a:r>
            <a:r>
              <a:rPr lang="it-IT" b="1" dirty="0" smtClean="0">
                <a:latin typeface="+mj-lt"/>
              </a:rPr>
              <a:t> </a:t>
            </a:r>
            <a:r>
              <a:rPr lang="it-IT" dirty="0" smtClean="0">
                <a:latin typeface="+mj-lt"/>
              </a:rPr>
              <a:t>permettono </a:t>
            </a:r>
            <a:r>
              <a:rPr lang="it-IT" dirty="0">
                <a:latin typeface="+mj-lt"/>
              </a:rPr>
              <a:t>di visualizzare in ACNP la disponibilità e la copertura di ogni </a:t>
            </a:r>
            <a:r>
              <a:rPr lang="it-IT" dirty="0" smtClean="0">
                <a:latin typeface="+mj-lt"/>
              </a:rPr>
              <a:t>titolo </a:t>
            </a:r>
            <a:r>
              <a:rPr lang="it-IT" dirty="0" smtClean="0">
                <a:solidFill>
                  <a:srgbClr val="0066CB"/>
                </a:solidFill>
                <a:latin typeface="+mj-lt"/>
              </a:rPr>
              <a:t>/4</a:t>
            </a:r>
            <a:endParaRPr lang="it-IT" dirty="0">
              <a:solidFill>
                <a:srgbClr val="0066CB"/>
              </a:solidFill>
              <a:latin typeface="+mj-lt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669918" y="5486681"/>
            <a:ext cx="10132553" cy="690282"/>
          </a:xfrm>
          <a:prstGeom prst="roundRect">
            <a:avLst/>
          </a:prstGeom>
          <a:noFill/>
          <a:ln w="28575">
            <a:solidFill>
              <a:srgbClr val="99C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178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92"/>
          <a:stretch/>
        </p:blipFill>
        <p:spPr>
          <a:xfrm>
            <a:off x="4677687" y="230396"/>
            <a:ext cx="7514313" cy="1468192"/>
          </a:xfrm>
          <a:prstGeom prst="rect">
            <a:avLst/>
          </a:prstGeom>
          <a:ln w="28575">
            <a:solidFill>
              <a:srgbClr val="99CB65"/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5" name="Titolo 4"/>
          <p:cNvSpPr>
            <a:spLocks noGrp="1"/>
          </p:cNvSpPr>
          <p:nvPr>
            <p:ph idx="1"/>
          </p:nvPr>
        </p:nvSpPr>
        <p:spPr>
          <a:xfrm>
            <a:off x="838200" y="1864659"/>
            <a:ext cx="10515600" cy="4312304"/>
          </a:xfrm>
        </p:spPr>
        <p:txBody>
          <a:bodyPr lIns="0" tIns="0" rIns="0" bIns="0" anchor="t">
            <a:noAutofit/>
          </a:bodyPr>
          <a:lstStyle/>
          <a:p>
            <a:pPr marL="0" indent="0">
              <a:buNone/>
            </a:pPr>
            <a:r>
              <a:rPr lang="it-IT" sz="1800" b="1" dirty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La procedura in </a:t>
            </a:r>
            <a:r>
              <a:rPr lang="it-IT" sz="1800" b="1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sintesi</a:t>
            </a:r>
            <a:r>
              <a:rPr lang="it-IT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600" b="1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– </a:t>
            </a:r>
            <a:r>
              <a:rPr lang="it-IT" sz="1600" b="1" dirty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periodici elettronici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600" dirty="0">
                <a:latin typeface="Arial" charset="0"/>
                <a:ea typeface="Arial" charset="0"/>
                <a:cs typeface="Arial" charset="0"/>
              </a:rPr>
            </a:b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600" dirty="0" smtClean="0">
                <a:latin typeface="Arial" charset="0"/>
                <a:ea typeface="Arial" charset="0"/>
                <a:cs typeface="Arial" charset="0"/>
              </a:rPr>
            </a:br>
            <a:endParaRPr lang="it-IT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50798" y="3070587"/>
            <a:ext cx="33819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j-lt"/>
              </a:rPr>
              <a:t>Importanza delle </a:t>
            </a:r>
            <a:r>
              <a:rPr lang="it-IT" dirty="0">
                <a:latin typeface="+mj-lt"/>
              </a:rPr>
              <a:t>informazioni </a:t>
            </a:r>
            <a:r>
              <a:rPr lang="it-IT" dirty="0" smtClean="0">
                <a:latin typeface="+mj-lt"/>
              </a:rPr>
              <a:t>inserite nell’</a:t>
            </a:r>
            <a:r>
              <a:rPr lang="it-IT" b="1" dirty="0" smtClean="0">
                <a:latin typeface="+mj-lt"/>
              </a:rPr>
              <a:t>arricchimento inventario elettronico </a:t>
            </a:r>
            <a:r>
              <a:rPr lang="it-IT" dirty="0">
                <a:latin typeface="+mj-lt"/>
              </a:rPr>
              <a:t>che</a:t>
            </a:r>
            <a:r>
              <a:rPr lang="it-IT" b="1" dirty="0" smtClean="0">
                <a:latin typeface="+mj-lt"/>
              </a:rPr>
              <a:t> </a:t>
            </a:r>
            <a:r>
              <a:rPr lang="it-IT" dirty="0" smtClean="0">
                <a:latin typeface="+mj-lt"/>
              </a:rPr>
              <a:t>permettono </a:t>
            </a:r>
            <a:r>
              <a:rPr lang="it-IT" dirty="0">
                <a:latin typeface="+mj-lt"/>
              </a:rPr>
              <a:t>di visualizzare in ACNP la disponibilità e la copertura di ogni </a:t>
            </a:r>
            <a:r>
              <a:rPr lang="it-IT" dirty="0" smtClean="0">
                <a:latin typeface="+mj-lt"/>
              </a:rPr>
              <a:t>titolo </a:t>
            </a:r>
            <a:r>
              <a:rPr lang="it-IT" dirty="0" smtClean="0">
                <a:solidFill>
                  <a:srgbClr val="0066CB"/>
                </a:solidFill>
                <a:latin typeface="+mj-lt"/>
              </a:rPr>
              <a:t>/5</a:t>
            </a:r>
            <a:endParaRPr lang="it-IT" dirty="0">
              <a:solidFill>
                <a:srgbClr val="0066CB"/>
              </a:solidFill>
              <a:latin typeface="+mj-lt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454" y="2128475"/>
            <a:ext cx="7934325" cy="3638550"/>
          </a:xfrm>
          <a:prstGeom prst="rect">
            <a:avLst/>
          </a:prstGeom>
        </p:spPr>
      </p:pic>
      <p:sp>
        <p:nvSpPr>
          <p:cNvPr id="11" name="Rettangolo arrotondato 10"/>
          <p:cNvSpPr/>
          <p:nvPr/>
        </p:nvSpPr>
        <p:spPr>
          <a:xfrm>
            <a:off x="5065059" y="2128475"/>
            <a:ext cx="6786282" cy="2129760"/>
          </a:xfrm>
          <a:prstGeom prst="roundRect">
            <a:avLst/>
          </a:prstGeom>
          <a:noFill/>
          <a:ln w="38100">
            <a:solidFill>
              <a:srgbClr val="99C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74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5" name="Titolo 4"/>
          <p:cNvSpPr>
            <a:spLocks noGrp="1"/>
          </p:cNvSpPr>
          <p:nvPr>
            <p:ph idx="1"/>
          </p:nvPr>
        </p:nvSpPr>
        <p:spPr>
          <a:xfrm>
            <a:off x="2967446" y="2904564"/>
            <a:ext cx="6638365" cy="3137647"/>
          </a:xfrm>
        </p:spPr>
        <p:txBody>
          <a:bodyPr lIns="0" tIns="0" rIns="0" bIns="0" anchor="t">
            <a:noAutofit/>
          </a:bodyPr>
          <a:lstStyle/>
          <a:p>
            <a:pPr marL="0" indent="0">
              <a:buNone/>
            </a:pPr>
            <a:r>
              <a:rPr lang="it-IT" sz="1800" b="1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Grazie </a:t>
            </a:r>
            <a:r>
              <a:rPr lang="it-IT" sz="1600" b="1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per l’attenzione!</a:t>
            </a:r>
            <a:endParaRPr lang="it-IT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891116" y="4095437"/>
            <a:ext cx="44151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j-lt"/>
              </a:rPr>
              <a:t>Per informazioni:</a:t>
            </a:r>
            <a:br>
              <a:rPr lang="it-IT" dirty="0" smtClean="0">
                <a:latin typeface="+mj-lt"/>
              </a:rPr>
            </a:br>
            <a:r>
              <a:rPr lang="it-IT" dirty="0" smtClean="0">
                <a:latin typeface="+mj-lt"/>
              </a:rPr>
              <a:t/>
            </a:r>
            <a:br>
              <a:rPr lang="it-IT" dirty="0" smtClean="0">
                <a:latin typeface="+mj-lt"/>
              </a:rPr>
            </a:br>
            <a:r>
              <a:rPr lang="it-IT" dirty="0" smtClean="0">
                <a:latin typeface="+mj-lt"/>
                <a:hlinkClick r:id="rId3"/>
              </a:rPr>
              <a:t>fabiano.petrone@uniud.it</a:t>
            </a:r>
            <a:r>
              <a:rPr lang="it-IT" dirty="0" smtClean="0">
                <a:latin typeface="+mj-lt"/>
              </a:rPr>
              <a:t/>
            </a:r>
            <a:br>
              <a:rPr lang="it-IT" dirty="0" smtClean="0">
                <a:latin typeface="+mj-lt"/>
              </a:rPr>
            </a:br>
            <a:r>
              <a:rPr lang="it-IT" dirty="0">
                <a:latin typeface="+mj-lt"/>
                <a:hlinkClick r:id="rId4"/>
              </a:rPr>
              <a:t>annarosa.cominotto@uniud.it</a:t>
            </a:r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0539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5" name="Titolo 4"/>
          <p:cNvSpPr>
            <a:spLocks noGrp="1"/>
          </p:cNvSpPr>
          <p:nvPr>
            <p:ph idx="1"/>
          </p:nvPr>
        </p:nvSpPr>
        <p:spPr>
          <a:xfrm>
            <a:off x="838200" y="1864659"/>
            <a:ext cx="10515600" cy="4312304"/>
          </a:xfrm>
        </p:spPr>
        <p:txBody>
          <a:bodyPr lIns="0" tIns="0" rIns="0" bIns="0" anchor="t">
            <a:noAutofit/>
          </a:bodyPr>
          <a:lstStyle/>
          <a:p>
            <a:pPr marL="0" indent="0" algn="l">
              <a:buNone/>
            </a:pPr>
            <a:r>
              <a:rPr lang="it-IT" sz="1800" b="1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Un po’ di storia…</a:t>
            </a:r>
            <a:r>
              <a:rPr lang="it-IT" sz="1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800" dirty="0">
                <a:latin typeface="Arial" charset="0"/>
                <a:ea typeface="Arial" charset="0"/>
                <a:cs typeface="Arial" charset="0"/>
              </a:rPr>
            </a:br>
            <a:r>
              <a:rPr lang="it-IT" sz="16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600" dirty="0">
                <a:latin typeface="Arial" charset="0"/>
                <a:ea typeface="Arial" charset="0"/>
                <a:cs typeface="Arial" charset="0"/>
              </a:rPr>
            </a:b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600" dirty="0" smtClean="0">
                <a:latin typeface="Arial" charset="0"/>
                <a:ea typeface="Arial" charset="0"/>
                <a:cs typeface="Arial" charset="0"/>
              </a:rPr>
            </a:br>
            <a:endParaRPr lang="it-IT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41002" y="2456497"/>
            <a:ext cx="106800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  <a:ea typeface="Arial" charset="0"/>
                <a:cs typeface="Arial" charset="0"/>
              </a:rPr>
              <a:t>Bologna, 30 Settembre </a:t>
            </a:r>
            <a:r>
              <a:rPr lang="it-IT" dirty="0" smtClean="0">
                <a:latin typeface="+mj-lt"/>
                <a:ea typeface="Arial" charset="0"/>
                <a:cs typeface="Arial" charset="0"/>
              </a:rPr>
              <a:t>2011: </a:t>
            </a:r>
            <a:r>
              <a:rPr lang="it-IT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Seminario </a:t>
            </a:r>
            <a:r>
              <a:rPr lang="it-IT" dirty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ACNP e NILDE: insieme per un sistema integrato dei </a:t>
            </a:r>
            <a:r>
              <a:rPr lang="it-IT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periodici. </a:t>
            </a:r>
            <a:br>
              <a:rPr lang="it-IT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</a:br>
            <a:r>
              <a:rPr lang="it-IT" dirty="0" smtClean="0">
                <a:latin typeface="+mj-lt"/>
                <a:ea typeface="Arial" charset="0"/>
                <a:cs typeface="Arial" charset="0"/>
              </a:rPr>
              <a:t>Con l’intervento «</a:t>
            </a:r>
            <a:r>
              <a:rPr lang="it-IT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Mille </a:t>
            </a:r>
            <a:r>
              <a:rPr lang="it-IT" dirty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modi per immettere i periodici elettronici in </a:t>
            </a:r>
            <a:r>
              <a:rPr lang="it-IT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ACNP</a:t>
            </a:r>
            <a:r>
              <a:rPr lang="it-IT" dirty="0" smtClean="0">
                <a:latin typeface="+mj-lt"/>
                <a:ea typeface="Arial" charset="0"/>
                <a:cs typeface="Arial" charset="0"/>
              </a:rPr>
              <a:t>» Vincenzo Verniti presenta </a:t>
            </a:r>
            <a:r>
              <a:rPr lang="it-IT" dirty="0">
                <a:latin typeface="+mj-lt"/>
                <a:ea typeface="Arial" charset="0"/>
                <a:cs typeface="Arial" charset="0"/>
              </a:rPr>
              <a:t>le possibilità di Importazione automatica tramite protocollo OAI-PMH  e di </a:t>
            </a:r>
            <a:r>
              <a:rPr lang="it-IT" b="1" dirty="0">
                <a:latin typeface="+mj-lt"/>
                <a:ea typeface="Arial" charset="0"/>
                <a:cs typeface="Arial" charset="0"/>
              </a:rPr>
              <a:t>Importazione automatica da SFX ad ACNP</a:t>
            </a:r>
            <a:r>
              <a:rPr lang="it-IT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/>
            </a:r>
            <a:br>
              <a:rPr lang="it-IT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</a:br>
            <a:endParaRPr lang="it-IT" dirty="0" smtClean="0">
              <a:solidFill>
                <a:srgbClr val="0066CB"/>
              </a:solidFill>
              <a:latin typeface="+mj-lt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+mj-lt"/>
                <a:cs typeface="Arial" charset="0"/>
              </a:rPr>
              <a:t>Inizia così l’utilizzo da parte delle biblioteche dell</a:t>
            </a:r>
            <a:r>
              <a:rPr lang="it-IT" dirty="0">
                <a:latin typeface="+mj-lt"/>
                <a:cs typeface="Arial" charset="0"/>
              </a:rPr>
              <a:t>e</a:t>
            </a:r>
            <a:r>
              <a:rPr lang="it-IT" dirty="0" smtClean="0">
                <a:latin typeface="+mj-lt"/>
                <a:cs typeface="Arial" charset="0"/>
              </a:rPr>
              <a:t> </a:t>
            </a:r>
            <a:r>
              <a:rPr lang="it-IT" b="1" dirty="0" smtClean="0">
                <a:latin typeface="+mj-lt"/>
                <a:cs typeface="Arial" charset="0"/>
              </a:rPr>
              <a:t>procedure di importazione automatica </a:t>
            </a:r>
            <a:r>
              <a:rPr lang="it-IT" dirty="0" smtClean="0">
                <a:latin typeface="+mj-lt"/>
                <a:cs typeface="Arial" charset="0"/>
              </a:rPr>
              <a:t>dai propri cataloghi ad ACNP. </a:t>
            </a:r>
            <a:br>
              <a:rPr lang="it-IT" dirty="0" smtClean="0">
                <a:latin typeface="+mj-lt"/>
                <a:cs typeface="Arial" charset="0"/>
              </a:rPr>
            </a:br>
            <a:r>
              <a:rPr lang="it-IT" dirty="0" smtClean="0">
                <a:latin typeface="+mj-lt"/>
                <a:cs typeface="Arial" charset="0"/>
              </a:rPr>
              <a:t>Alcune operazioni sono a carico della struttura interessata ad inviare i dati;</a:t>
            </a:r>
            <a:br>
              <a:rPr lang="it-IT" dirty="0" smtClean="0">
                <a:latin typeface="+mj-lt"/>
                <a:cs typeface="Arial" charset="0"/>
              </a:rPr>
            </a:br>
            <a:r>
              <a:rPr lang="it-IT" dirty="0" smtClean="0">
                <a:latin typeface="+mj-lt"/>
                <a:cs typeface="Arial" charset="0"/>
              </a:rPr>
              <a:t>Il gestore del catalogo si occupa infine dell’importazione </a:t>
            </a:r>
            <a:r>
              <a:rPr lang="it-IT" dirty="0">
                <a:latin typeface="+mj-lt"/>
                <a:cs typeface="Arial" charset="0"/>
              </a:rPr>
              <a:t>batch dei dati in </a:t>
            </a:r>
            <a:r>
              <a:rPr lang="it-IT" dirty="0" smtClean="0">
                <a:latin typeface="+mj-lt"/>
                <a:cs typeface="Arial" charset="0"/>
              </a:rPr>
              <a:t>ACNP.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+mj-lt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  <a:cs typeface="Arial" charset="0"/>
              </a:rPr>
              <a:t>Negli anni successivi le biblioteche iniziano ad utilizzare questa ed altre procedure per inserire periodici elettronici in ACNP </a:t>
            </a:r>
          </a:p>
        </p:txBody>
      </p:sp>
    </p:spTree>
    <p:extLst>
      <p:ext uri="{BB962C8B-B14F-4D97-AF65-F5344CB8AC3E}">
        <p14:creationId xmlns:p14="http://schemas.microsoft.com/office/powerpoint/2010/main" val="302134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5" name="Titolo 4"/>
          <p:cNvSpPr>
            <a:spLocks noGrp="1"/>
          </p:cNvSpPr>
          <p:nvPr>
            <p:ph idx="1"/>
          </p:nvPr>
        </p:nvSpPr>
        <p:spPr>
          <a:xfrm>
            <a:off x="838200" y="1864659"/>
            <a:ext cx="10515600" cy="4312304"/>
          </a:xfrm>
        </p:spPr>
        <p:txBody>
          <a:bodyPr lIns="0" tIns="0" rIns="0" bIns="0" anchor="t">
            <a:noAutofit/>
          </a:bodyPr>
          <a:lstStyle/>
          <a:p>
            <a:pPr marL="0" indent="0" algn="l">
              <a:buNone/>
            </a:pPr>
            <a:r>
              <a:rPr lang="it-IT" sz="1800" b="1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Un po’ di storia…</a:t>
            </a:r>
            <a:r>
              <a:rPr lang="it-IT" sz="1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800" dirty="0">
                <a:latin typeface="Arial" charset="0"/>
                <a:ea typeface="Arial" charset="0"/>
                <a:cs typeface="Arial" charset="0"/>
              </a:rPr>
            </a:br>
            <a:r>
              <a:rPr lang="it-IT" sz="16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600" dirty="0">
                <a:latin typeface="Arial" charset="0"/>
                <a:ea typeface="Arial" charset="0"/>
                <a:cs typeface="Arial" charset="0"/>
              </a:rPr>
            </a:b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600" dirty="0" smtClean="0">
                <a:latin typeface="Arial" charset="0"/>
                <a:ea typeface="Arial" charset="0"/>
                <a:cs typeface="Arial" charset="0"/>
              </a:rPr>
            </a:br>
            <a:endParaRPr lang="it-IT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41002" y="2456497"/>
            <a:ext cx="106800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+mj-lt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+mj-lt"/>
                <a:ea typeface="Arial" charset="0"/>
                <a:cs typeface="Arial" charset="0"/>
              </a:rPr>
              <a:t>Nel </a:t>
            </a:r>
            <a:r>
              <a:rPr lang="it-IT" dirty="0">
                <a:latin typeface="+mj-lt"/>
                <a:ea typeface="Arial" charset="0"/>
                <a:cs typeface="Arial" charset="0"/>
              </a:rPr>
              <a:t>2014, al </a:t>
            </a:r>
            <a:r>
              <a:rPr lang="it-IT" dirty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Convegno ACNP/NILDE: ecosistemi per la </a:t>
            </a:r>
            <a:r>
              <a:rPr lang="it-IT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ricerca</a:t>
            </a:r>
            <a:r>
              <a:rPr lang="it-IT" dirty="0" smtClean="0">
                <a:latin typeface="+mj-lt"/>
                <a:ea typeface="Arial" charset="0"/>
                <a:cs typeface="Arial" charset="0"/>
              </a:rPr>
              <a:t>, Vincenzo Verniti </a:t>
            </a:r>
            <a:r>
              <a:rPr lang="it-IT" dirty="0">
                <a:latin typeface="+mj-lt"/>
                <a:ea typeface="Arial" charset="0"/>
                <a:cs typeface="Arial" charset="0"/>
              </a:rPr>
              <a:t>annuncia </a:t>
            </a:r>
            <a:r>
              <a:rPr lang="it-IT" dirty="0" smtClean="0">
                <a:latin typeface="+mj-lt"/>
                <a:ea typeface="Arial" charset="0"/>
                <a:cs typeface="Arial" charset="0"/>
              </a:rPr>
              <a:t>che sono state create in ACNP 8 Biblioteche </a:t>
            </a:r>
            <a:r>
              <a:rPr lang="it-IT" dirty="0">
                <a:latin typeface="+mj-lt"/>
                <a:ea typeface="Arial" charset="0"/>
                <a:cs typeface="Arial" charset="0"/>
              </a:rPr>
              <a:t>elettroniche </a:t>
            </a:r>
            <a:r>
              <a:rPr lang="it-IT" dirty="0" smtClean="0">
                <a:latin typeface="+mj-lt"/>
                <a:ea typeface="Arial" charset="0"/>
                <a:cs typeface="Arial" charset="0"/>
              </a:rPr>
              <a:t>collettive e che sono </a:t>
            </a:r>
            <a:r>
              <a:rPr lang="it-IT" dirty="0">
                <a:latin typeface="+mj-lt"/>
                <a:ea typeface="Arial" charset="0"/>
                <a:cs typeface="Arial" charset="0"/>
              </a:rPr>
              <a:t>stati effettuati 9 </a:t>
            </a:r>
            <a:r>
              <a:rPr lang="it-IT" b="1" dirty="0" smtClean="0">
                <a:latin typeface="+mj-lt"/>
                <a:ea typeface="Arial" charset="0"/>
                <a:cs typeface="Arial" charset="0"/>
              </a:rPr>
              <a:t>caricamenti </a:t>
            </a:r>
            <a:r>
              <a:rPr lang="it-IT" b="1" dirty="0">
                <a:latin typeface="+mj-lt"/>
                <a:ea typeface="Arial" charset="0"/>
                <a:cs typeface="Arial" charset="0"/>
              </a:rPr>
              <a:t>batch elettronici da SFX </a:t>
            </a:r>
            <a:r>
              <a:rPr lang="it-IT" dirty="0">
                <a:latin typeface="+mj-lt"/>
                <a:ea typeface="Arial" charset="0"/>
                <a:cs typeface="Arial" charset="0"/>
              </a:rPr>
              <a:t>o </a:t>
            </a:r>
            <a:r>
              <a:rPr lang="it-IT" dirty="0" smtClean="0">
                <a:latin typeface="+mj-lt"/>
                <a:ea typeface="Arial" charset="0"/>
                <a:cs typeface="Arial" charset="0"/>
              </a:rPr>
              <a:t>EBSCO.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+mj-lt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+mj-lt"/>
                <a:ea typeface="Arial" charset="0"/>
                <a:cs typeface="Arial" charset="0"/>
              </a:rPr>
              <a:t>Uno di questi caricamenti batch elettronici da SFX è quello della Biblioteca scientifica e tecnologica dell’Università </a:t>
            </a:r>
            <a:r>
              <a:rPr lang="it-IT" dirty="0">
                <a:latin typeface="+mj-lt"/>
                <a:ea typeface="Arial" charset="0"/>
                <a:cs typeface="Arial" charset="0"/>
              </a:rPr>
              <a:t>di Udine (</a:t>
            </a:r>
            <a:r>
              <a:rPr lang="it-IT" dirty="0" smtClean="0">
                <a:latin typeface="+mj-lt"/>
                <a:ea typeface="Arial" charset="0"/>
                <a:cs typeface="Arial" charset="0"/>
              </a:rPr>
              <a:t>UD006).</a:t>
            </a:r>
            <a:br>
              <a:rPr lang="it-IT" dirty="0" smtClean="0">
                <a:latin typeface="+mj-lt"/>
                <a:ea typeface="Arial" charset="0"/>
                <a:cs typeface="Arial" charset="0"/>
              </a:rPr>
            </a:br>
            <a:r>
              <a:rPr lang="it-IT" dirty="0" smtClean="0">
                <a:latin typeface="+mj-lt"/>
                <a:ea typeface="Arial" charset="0"/>
                <a:cs typeface="Arial" charset="0"/>
              </a:rPr>
              <a:t>Fino al </a:t>
            </a:r>
            <a:r>
              <a:rPr lang="it-IT" dirty="0">
                <a:latin typeface="+mj-lt"/>
                <a:ea typeface="Arial" charset="0"/>
                <a:cs typeface="Arial" charset="0"/>
              </a:rPr>
              <a:t>2015 l’</a:t>
            </a:r>
            <a:r>
              <a:rPr lang="it-IT" b="1" dirty="0">
                <a:latin typeface="+mj-lt"/>
                <a:ea typeface="Arial" charset="0"/>
                <a:cs typeface="Arial" charset="0"/>
              </a:rPr>
              <a:t>Università di Udine </a:t>
            </a:r>
            <a:r>
              <a:rPr lang="it-IT" dirty="0">
                <a:latin typeface="+mj-lt"/>
                <a:ea typeface="Arial" charset="0"/>
                <a:cs typeface="Arial" charset="0"/>
              </a:rPr>
              <a:t>continua ad inviare ad ACNP pacchetti di periodici elettronici creando anche la biblioteca elettronica collettiva </a:t>
            </a:r>
            <a:r>
              <a:rPr lang="it-IT" b="1" dirty="0">
                <a:latin typeface="+mj-lt"/>
                <a:ea typeface="Arial" charset="0"/>
                <a:cs typeface="Arial" charset="0"/>
              </a:rPr>
              <a:t>UNIUD</a:t>
            </a:r>
            <a:r>
              <a:rPr lang="it-IT" b="1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.</a:t>
            </a:r>
            <a:r>
              <a:rPr lang="it-IT" dirty="0" smtClean="0">
                <a:latin typeface="+mj-lt"/>
                <a:ea typeface="Arial" charset="0"/>
                <a:cs typeface="Arial" charset="0"/>
              </a:rPr>
              <a:t> </a:t>
            </a:r>
            <a:r>
              <a:rPr lang="it-IT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/>
            </a:r>
            <a:br>
              <a:rPr lang="it-IT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</a:br>
            <a:endParaRPr lang="it-IT" dirty="0" smtClean="0">
              <a:solidFill>
                <a:srgbClr val="0066CB"/>
              </a:solidFill>
              <a:latin typeface="+mj-lt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+mj-lt"/>
                <a:cs typeface="Arial" charset="0"/>
              </a:rPr>
              <a:t>Dalla fine del 2015, con </a:t>
            </a:r>
            <a:r>
              <a:rPr lang="it-IT" b="1" dirty="0" smtClean="0">
                <a:latin typeface="+mj-lt"/>
                <a:cs typeface="Arial" charset="0"/>
              </a:rPr>
              <a:t>Alma</a:t>
            </a:r>
            <a:r>
              <a:rPr lang="it-IT" dirty="0" smtClean="0">
                <a:latin typeface="+mj-lt"/>
                <a:cs typeface="Arial" charset="0"/>
              </a:rPr>
              <a:t>, non è stato più possibile utilizzare la procedura dell’invio dei dati estratti da SFX</a:t>
            </a:r>
            <a:r>
              <a:rPr lang="it-IT" dirty="0" smtClean="0">
                <a:latin typeface="+mj-lt"/>
              </a:rPr>
              <a:t>. Nel 2016 e 2017 l’Università di Udine ha collaborato con ACNP per realizzare la nuova procedura di caricamento batch – sia di periodici elettronici, sia di periodici cartacei – da Alma ad ACNP.</a:t>
            </a:r>
            <a:endParaRPr lang="it-IT" dirty="0" smtClean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5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5" name="Titolo 4"/>
          <p:cNvSpPr>
            <a:spLocks noGrp="1"/>
          </p:cNvSpPr>
          <p:nvPr>
            <p:ph idx="1"/>
          </p:nvPr>
        </p:nvSpPr>
        <p:spPr>
          <a:xfrm>
            <a:off x="838200" y="2452528"/>
            <a:ext cx="10515600" cy="735106"/>
          </a:xfrm>
        </p:spPr>
        <p:txBody>
          <a:bodyPr lIns="0" tIns="0" rIns="0" bIns="0" anchor="t">
            <a:noAutofit/>
          </a:bodyPr>
          <a:lstStyle/>
          <a:p>
            <a:pPr marL="0" indent="0">
              <a:buNone/>
            </a:pPr>
            <a:r>
              <a:rPr lang="it-IT" sz="1800" b="1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Le istruzioni tecniche</a:t>
            </a:r>
            <a:r>
              <a:rPr lang="it-IT" sz="1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800" dirty="0">
                <a:latin typeface="Arial" charset="0"/>
                <a:ea typeface="Arial" charset="0"/>
                <a:cs typeface="Arial" charset="0"/>
              </a:rPr>
            </a:br>
            <a:endParaRPr lang="it-IT" sz="18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it-IT" sz="18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r>
              <a:rPr lang="it-IT" sz="16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600" dirty="0">
                <a:latin typeface="Arial" charset="0"/>
                <a:ea typeface="Arial" charset="0"/>
                <a:cs typeface="Arial" charset="0"/>
              </a:rPr>
            </a:b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600" dirty="0" smtClean="0">
                <a:latin typeface="Arial" charset="0"/>
                <a:ea typeface="Arial" charset="0"/>
                <a:cs typeface="Arial" charset="0"/>
              </a:rPr>
            </a:br>
            <a:endParaRPr lang="it-IT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67896" y="3496403"/>
            <a:ext cx="94877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u="sng" dirty="0">
                <a:latin typeface="+mj-lt"/>
                <a:hlinkClick r:id="rId3"/>
              </a:rPr>
              <a:t>https://developers.exlibrisgroup.com/blog/ACNP-and-Alma/</a:t>
            </a: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52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5" name="Titolo 4"/>
          <p:cNvSpPr>
            <a:spLocks noGrp="1"/>
          </p:cNvSpPr>
          <p:nvPr>
            <p:ph idx="1"/>
          </p:nvPr>
        </p:nvSpPr>
        <p:spPr>
          <a:xfrm>
            <a:off x="838200" y="1864659"/>
            <a:ext cx="10515600" cy="4312304"/>
          </a:xfrm>
        </p:spPr>
        <p:txBody>
          <a:bodyPr lIns="0" tIns="0" rIns="0" bIns="0" anchor="t">
            <a:noAutofit/>
          </a:bodyPr>
          <a:lstStyle/>
          <a:p>
            <a:pPr marL="0" indent="0">
              <a:buNone/>
            </a:pPr>
            <a:r>
              <a:rPr lang="it-IT" sz="1800" b="1" dirty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La procedura in sintesi</a:t>
            </a:r>
            <a:r>
              <a:rPr lang="it-IT" sz="18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800" dirty="0">
                <a:latin typeface="Arial" charset="0"/>
                <a:ea typeface="Arial" charset="0"/>
                <a:cs typeface="Arial" charset="0"/>
              </a:rPr>
            </a:br>
            <a:r>
              <a:rPr lang="it-IT" sz="16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600" dirty="0">
                <a:latin typeface="Arial" charset="0"/>
                <a:ea typeface="Arial" charset="0"/>
                <a:cs typeface="Arial" charset="0"/>
              </a:rPr>
            </a:b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600" dirty="0" smtClean="0">
                <a:latin typeface="Arial" charset="0"/>
                <a:ea typeface="Arial" charset="0"/>
                <a:cs typeface="Arial" charset="0"/>
              </a:rPr>
            </a:br>
            <a:endParaRPr lang="it-IT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41002" y="2456497"/>
            <a:ext cx="94877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  <a:ea typeface="Arial" charset="0"/>
                <a:cs typeface="Arial" charset="0"/>
              </a:rPr>
              <a:t>Riservato ad </a:t>
            </a:r>
            <a:r>
              <a:rPr lang="it-IT" dirty="0" err="1" smtClean="0">
                <a:latin typeface="+mj-lt"/>
                <a:ea typeface="Arial" charset="0"/>
                <a:cs typeface="Arial" charset="0"/>
              </a:rPr>
              <a:t>AlmaAdmin</a:t>
            </a:r>
            <a:r>
              <a:rPr lang="it-IT" dirty="0">
                <a:latin typeface="+mj-lt"/>
                <a:ea typeface="Arial" charset="0"/>
                <a:cs typeface="Arial" charset="0"/>
              </a:rPr>
              <a:t>: </a:t>
            </a:r>
            <a:br>
              <a:rPr lang="it-IT" dirty="0">
                <a:latin typeface="+mj-lt"/>
                <a:ea typeface="Arial" charset="0"/>
                <a:cs typeface="Arial" charset="0"/>
              </a:rPr>
            </a:br>
            <a:r>
              <a:rPr lang="it-IT" dirty="0">
                <a:latin typeface="+mj-lt"/>
                <a:ea typeface="Arial" charset="0"/>
                <a:cs typeface="Arial" charset="0"/>
              </a:rPr>
              <a:t>Configurare Alma come un </a:t>
            </a:r>
            <a:r>
              <a:rPr lang="it-IT" dirty="0" err="1">
                <a:latin typeface="+mj-lt"/>
                <a:ea typeface="Arial" charset="0"/>
                <a:cs typeface="Arial" charset="0"/>
              </a:rPr>
              <a:t>repository</a:t>
            </a:r>
            <a:r>
              <a:rPr lang="it-IT" dirty="0">
                <a:latin typeface="+mj-lt"/>
                <a:ea typeface="Arial" charset="0"/>
                <a:cs typeface="Arial" charset="0"/>
              </a:rPr>
              <a:t> OAI (Open Archives </a:t>
            </a:r>
            <a:r>
              <a:rPr lang="it-IT" dirty="0" err="1">
                <a:latin typeface="+mj-lt"/>
                <a:ea typeface="Arial" charset="0"/>
                <a:cs typeface="Arial" charset="0"/>
              </a:rPr>
              <a:t>Initiative</a:t>
            </a:r>
            <a:r>
              <a:rPr lang="it-IT" dirty="0">
                <a:latin typeface="+mj-lt"/>
                <a:ea typeface="Arial" charset="0"/>
                <a:cs typeface="Arial" charset="0"/>
              </a:rPr>
              <a:t>) inserendo URL e IP della propria istituzione, per poter inviare i dati ad ACNP</a:t>
            </a:r>
            <a:br>
              <a:rPr lang="it-IT" dirty="0">
                <a:latin typeface="+mj-lt"/>
                <a:ea typeface="Arial" charset="0"/>
                <a:cs typeface="Arial" charset="0"/>
              </a:rPr>
            </a:br>
            <a:endParaRPr lang="it-IT" dirty="0">
              <a:latin typeface="+mj-lt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  <a:ea typeface="Arial" charset="0"/>
                <a:cs typeface="Arial" charset="0"/>
              </a:rPr>
              <a:t>Creare un profilo di pubblicazione: per periodici cartacei e per periodici elettronici sarà necessario creare profili diversi</a:t>
            </a:r>
          </a:p>
        </p:txBody>
      </p:sp>
    </p:spTree>
    <p:extLst>
      <p:ext uri="{BB962C8B-B14F-4D97-AF65-F5344CB8AC3E}">
        <p14:creationId xmlns:p14="http://schemas.microsoft.com/office/powerpoint/2010/main" val="34369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5" name="Titolo 4"/>
          <p:cNvSpPr>
            <a:spLocks noGrp="1"/>
          </p:cNvSpPr>
          <p:nvPr>
            <p:ph idx="1"/>
          </p:nvPr>
        </p:nvSpPr>
        <p:spPr>
          <a:xfrm>
            <a:off x="838200" y="1864659"/>
            <a:ext cx="10515600" cy="4312304"/>
          </a:xfrm>
        </p:spPr>
        <p:txBody>
          <a:bodyPr lIns="0" tIns="0" rIns="0" bIns="0" anchor="t">
            <a:noAutofit/>
          </a:bodyPr>
          <a:lstStyle/>
          <a:p>
            <a:pPr marL="0" indent="0">
              <a:buNone/>
            </a:pPr>
            <a:r>
              <a:rPr lang="it-IT" sz="1800" b="1" dirty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La procedura in </a:t>
            </a:r>
            <a:r>
              <a:rPr lang="it-IT" sz="1800" b="1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sintesi</a:t>
            </a:r>
            <a:r>
              <a:rPr lang="it-IT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600" b="1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– </a:t>
            </a:r>
            <a:r>
              <a:rPr lang="it-IT" sz="1600" b="1" dirty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periodici elettronici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600" dirty="0">
                <a:latin typeface="Arial" charset="0"/>
                <a:ea typeface="Arial" charset="0"/>
                <a:cs typeface="Arial" charset="0"/>
              </a:rPr>
            </a:b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600" dirty="0" smtClean="0">
                <a:latin typeface="Arial" charset="0"/>
                <a:ea typeface="Arial" charset="0"/>
                <a:cs typeface="Arial" charset="0"/>
              </a:rPr>
            </a:br>
            <a:endParaRPr lang="it-IT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38200" y="2212848"/>
            <a:ext cx="102780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+mj-lt"/>
              </a:rPr>
              <a:t>In Alma: creare </a:t>
            </a:r>
            <a:r>
              <a:rPr lang="it-IT" dirty="0">
                <a:latin typeface="+mj-lt"/>
              </a:rPr>
              <a:t>un </a:t>
            </a:r>
            <a:r>
              <a:rPr lang="it-IT" dirty="0" smtClean="0">
                <a:latin typeface="+mj-lt"/>
              </a:rPr>
              <a:t>set </a:t>
            </a:r>
            <a:r>
              <a:rPr lang="it-IT" dirty="0">
                <a:latin typeface="+mj-lt"/>
              </a:rPr>
              <a:t>che riunisca tutti i portfolio elettronici del pacchetto che intendiamo </a:t>
            </a:r>
            <a:r>
              <a:rPr lang="it-IT" dirty="0" smtClean="0">
                <a:latin typeface="+mj-lt"/>
              </a:rPr>
              <a:t>aggiornare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+mj-lt"/>
              </a:rPr>
              <a:t>Creare un profilo di pubblicazione con protocollo OAI, con contenuto a livello di portfolio, non bibliografico</a:t>
            </a:r>
            <a:endParaRPr lang="it-IT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 r="1100" b="40167"/>
          <a:stretch/>
        </p:blipFill>
        <p:spPr>
          <a:xfrm>
            <a:off x="1555635" y="3186560"/>
            <a:ext cx="8961120" cy="3338592"/>
          </a:xfrm>
          <a:prstGeom prst="rect">
            <a:avLst/>
          </a:prstGeom>
          <a:ln w="28575">
            <a:solidFill>
              <a:srgbClr val="99CB65"/>
            </a:solidFill>
          </a:ln>
        </p:spPr>
      </p:pic>
      <p:sp>
        <p:nvSpPr>
          <p:cNvPr id="9" name="Rettangolo arrotondato 8"/>
          <p:cNvSpPr/>
          <p:nvPr/>
        </p:nvSpPr>
        <p:spPr>
          <a:xfrm>
            <a:off x="2741945" y="5281803"/>
            <a:ext cx="4169664" cy="1051560"/>
          </a:xfrm>
          <a:prstGeom prst="roundRect">
            <a:avLst/>
          </a:prstGeom>
          <a:noFill/>
          <a:ln w="12700">
            <a:solidFill>
              <a:srgbClr val="99C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46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5" name="Titolo 4"/>
          <p:cNvSpPr>
            <a:spLocks noGrp="1"/>
          </p:cNvSpPr>
          <p:nvPr>
            <p:ph idx="1"/>
          </p:nvPr>
        </p:nvSpPr>
        <p:spPr>
          <a:xfrm>
            <a:off x="838200" y="1864659"/>
            <a:ext cx="10515600" cy="4312304"/>
          </a:xfrm>
        </p:spPr>
        <p:txBody>
          <a:bodyPr lIns="0" tIns="0" rIns="0" bIns="0" anchor="t">
            <a:noAutofit/>
          </a:bodyPr>
          <a:lstStyle/>
          <a:p>
            <a:pPr marL="0" indent="0">
              <a:buNone/>
            </a:pPr>
            <a:r>
              <a:rPr lang="it-IT" sz="1800" b="1" dirty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La procedura in </a:t>
            </a:r>
            <a:r>
              <a:rPr lang="it-IT" sz="1800" b="1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sintesi</a:t>
            </a:r>
            <a:r>
              <a:rPr lang="it-IT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600" b="1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– </a:t>
            </a:r>
            <a:r>
              <a:rPr lang="it-IT" sz="1600" b="1" dirty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periodici elettronici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600" dirty="0">
                <a:latin typeface="Arial" charset="0"/>
                <a:ea typeface="Arial" charset="0"/>
                <a:cs typeface="Arial" charset="0"/>
              </a:rPr>
            </a:b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600" dirty="0" smtClean="0">
                <a:latin typeface="Arial" charset="0"/>
                <a:ea typeface="Arial" charset="0"/>
                <a:cs typeface="Arial" charset="0"/>
              </a:rPr>
            </a:br>
            <a:endParaRPr lang="it-IT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38199" y="2212848"/>
            <a:ext cx="11183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j-lt"/>
              </a:rPr>
              <a:t>Tra i dati che arricchiscono il profilo inserire le </a:t>
            </a:r>
            <a:r>
              <a:rPr lang="it-IT" b="1" dirty="0">
                <a:latin typeface="+mj-lt"/>
              </a:rPr>
              <a:t>informazioni di holding </a:t>
            </a:r>
            <a:r>
              <a:rPr lang="it-IT" dirty="0">
                <a:latin typeface="+mj-lt"/>
              </a:rPr>
              <a:t>e le </a:t>
            </a:r>
            <a:r>
              <a:rPr lang="it-IT" b="1" dirty="0">
                <a:latin typeface="+mj-lt"/>
              </a:rPr>
              <a:t>informazioni</a:t>
            </a:r>
            <a:r>
              <a:rPr lang="it-IT" dirty="0">
                <a:latin typeface="+mj-lt"/>
              </a:rPr>
              <a:t> relative al </a:t>
            </a:r>
            <a:r>
              <a:rPr lang="it-IT" b="1" dirty="0">
                <a:latin typeface="+mj-lt"/>
              </a:rPr>
              <a:t>portfolio </a:t>
            </a:r>
            <a:r>
              <a:rPr lang="it-IT" b="1" dirty="0" smtClean="0">
                <a:latin typeface="+mj-lt"/>
              </a:rPr>
              <a:t>elettronico</a:t>
            </a:r>
            <a:endParaRPr lang="it-IT" b="1" dirty="0">
              <a:latin typeface="+mj-l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1"/>
          <a:stretch/>
        </p:blipFill>
        <p:spPr>
          <a:xfrm>
            <a:off x="1400734" y="2605779"/>
            <a:ext cx="10058400" cy="4153610"/>
          </a:xfrm>
          <a:prstGeom prst="rect">
            <a:avLst/>
          </a:prstGeom>
          <a:ln w="28575">
            <a:solidFill>
              <a:srgbClr val="99CB65"/>
            </a:solidFill>
          </a:ln>
        </p:spPr>
      </p:pic>
      <p:sp>
        <p:nvSpPr>
          <p:cNvPr id="9" name="Rettangolo 8"/>
          <p:cNvSpPr/>
          <p:nvPr/>
        </p:nvSpPr>
        <p:spPr>
          <a:xfrm>
            <a:off x="170329" y="3557274"/>
            <a:ext cx="2250141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99CB65"/>
            </a:solidFill>
          </a:ln>
        </p:spPr>
        <p:txBody>
          <a:bodyPr wrap="square">
            <a:spAutoFit/>
          </a:bodyPr>
          <a:lstStyle/>
          <a:p>
            <a:r>
              <a:rPr lang="it-IT" dirty="0" smtClean="0">
                <a:latin typeface="+mj-lt"/>
              </a:rPr>
              <a:t>Queste informazioni permetteranno di visualizzare in ACNP la disponibilità e la copertura/consistenza di ogni titolo</a:t>
            </a: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421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</a:t>
            </a:r>
            <a:r>
              <a:rPr lang="it-IT" sz="2800" dirty="0" err="1" smtClean="0"/>
              <a:t>Acnp</a:t>
            </a:r>
            <a:r>
              <a:rPr lang="it-IT" sz="2800" dirty="0" smtClean="0"/>
              <a:t> revisionato: le regole e i periodici elettronici</a:t>
            </a:r>
            <a:endParaRPr lang="it-IT" sz="2800" dirty="0"/>
          </a:p>
        </p:txBody>
      </p:sp>
      <p:sp>
        <p:nvSpPr>
          <p:cNvPr id="5" name="Titolo 4"/>
          <p:cNvSpPr>
            <a:spLocks noGrp="1"/>
          </p:cNvSpPr>
          <p:nvPr>
            <p:ph idx="1"/>
          </p:nvPr>
        </p:nvSpPr>
        <p:spPr>
          <a:xfrm>
            <a:off x="838200" y="1864659"/>
            <a:ext cx="10515600" cy="4312304"/>
          </a:xfrm>
        </p:spPr>
        <p:txBody>
          <a:bodyPr lIns="0" tIns="0" rIns="0" bIns="0" anchor="t">
            <a:noAutofit/>
          </a:bodyPr>
          <a:lstStyle/>
          <a:p>
            <a:pPr marL="0" indent="0">
              <a:buNone/>
            </a:pPr>
            <a:r>
              <a:rPr lang="it-IT" sz="1800" b="1" dirty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La procedura in </a:t>
            </a:r>
            <a:r>
              <a:rPr lang="it-IT" sz="1800" b="1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sintesi</a:t>
            </a:r>
            <a:r>
              <a:rPr lang="it-IT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600" b="1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– </a:t>
            </a:r>
            <a:r>
              <a:rPr lang="it-IT" sz="1600" b="1" dirty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periodici elettronici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600" dirty="0">
                <a:latin typeface="Arial" charset="0"/>
                <a:ea typeface="Arial" charset="0"/>
                <a:cs typeface="Arial" charset="0"/>
              </a:rPr>
            </a:b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600" dirty="0" smtClean="0">
                <a:latin typeface="Arial" charset="0"/>
                <a:ea typeface="Arial" charset="0"/>
                <a:cs typeface="Arial" charset="0"/>
              </a:rPr>
            </a:br>
            <a:endParaRPr lang="it-IT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38200" y="2212848"/>
            <a:ext cx="8503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+mj-lt"/>
              </a:rPr>
              <a:t>Dopo aver salvato il profilo di pubblicazione, lanciare il processo di pubblicazione</a:t>
            </a:r>
            <a:endParaRPr lang="it-IT" b="1" dirty="0" smtClean="0">
              <a:latin typeface="+mj-lt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1" t="14701" r="3999" b="3367"/>
          <a:stretch/>
        </p:blipFill>
        <p:spPr>
          <a:xfrm>
            <a:off x="1956452" y="2635970"/>
            <a:ext cx="8279096" cy="4153677"/>
          </a:xfrm>
          <a:prstGeom prst="rect">
            <a:avLst/>
          </a:prstGeom>
          <a:ln w="28575">
            <a:solidFill>
              <a:srgbClr val="99CB65"/>
            </a:solidFill>
          </a:ln>
        </p:spPr>
      </p:pic>
      <p:sp>
        <p:nvSpPr>
          <p:cNvPr id="11" name="Rettangolo arrotondato 10"/>
          <p:cNvSpPr/>
          <p:nvPr/>
        </p:nvSpPr>
        <p:spPr>
          <a:xfrm>
            <a:off x="8776448" y="6104965"/>
            <a:ext cx="1013012" cy="245969"/>
          </a:xfrm>
          <a:prstGeom prst="roundRect">
            <a:avLst/>
          </a:prstGeom>
          <a:noFill/>
          <a:ln w="19050">
            <a:solidFill>
              <a:srgbClr val="99C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3765176" y="4114800"/>
            <a:ext cx="5289177" cy="13088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765176" y="5818094"/>
            <a:ext cx="4930589" cy="971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858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46" y="629444"/>
            <a:ext cx="1905000" cy="752475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smtClean="0"/>
              <a:t>                             Acnp revisionato: le regole e i periodici elettronici</a:t>
            </a:r>
            <a:endParaRPr lang="it-IT" sz="2800" dirty="0"/>
          </a:p>
        </p:txBody>
      </p:sp>
      <p:sp>
        <p:nvSpPr>
          <p:cNvPr id="5" name="Titolo 4"/>
          <p:cNvSpPr>
            <a:spLocks noGrp="1"/>
          </p:cNvSpPr>
          <p:nvPr>
            <p:ph idx="1"/>
          </p:nvPr>
        </p:nvSpPr>
        <p:spPr>
          <a:xfrm>
            <a:off x="685800" y="1771801"/>
            <a:ext cx="10515600" cy="4312304"/>
          </a:xfrm>
        </p:spPr>
        <p:txBody>
          <a:bodyPr lIns="0" tIns="0" rIns="0" bIns="0" anchor="t">
            <a:noAutofit/>
          </a:bodyPr>
          <a:lstStyle/>
          <a:p>
            <a:pPr marL="0" indent="0">
              <a:buNone/>
            </a:pPr>
            <a:r>
              <a:rPr lang="it-IT" sz="1800" b="1" dirty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La procedura in </a:t>
            </a:r>
            <a:r>
              <a:rPr lang="it-IT" sz="1800" b="1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sintesi</a:t>
            </a:r>
            <a:r>
              <a:rPr lang="it-IT" sz="1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it-IT" sz="1600" b="1" dirty="0" smtClean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– </a:t>
            </a:r>
            <a:r>
              <a:rPr lang="it-IT" sz="1600" b="1" dirty="0">
                <a:solidFill>
                  <a:srgbClr val="0066CB"/>
                </a:solidFill>
                <a:latin typeface="+mj-lt"/>
                <a:ea typeface="Arial" charset="0"/>
                <a:cs typeface="Arial" charset="0"/>
              </a:rPr>
              <a:t>periodici elettronici</a:t>
            </a:r>
            <a:r>
              <a:rPr lang="it-IT" sz="1600" dirty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600" dirty="0">
                <a:latin typeface="Arial" charset="0"/>
                <a:ea typeface="Arial" charset="0"/>
                <a:cs typeface="Arial" charset="0"/>
              </a:rPr>
            </a:br>
            <a:r>
              <a:rPr lang="it-IT" sz="1600" dirty="0" smtClean="0">
                <a:latin typeface="Arial" charset="0"/>
                <a:ea typeface="Arial" charset="0"/>
                <a:cs typeface="Arial" charset="0"/>
              </a:rPr>
              <a:t/>
            </a:r>
            <a:br>
              <a:rPr lang="it-IT" sz="1600" dirty="0" smtClean="0">
                <a:latin typeface="Arial" charset="0"/>
                <a:ea typeface="Arial" charset="0"/>
                <a:cs typeface="Arial" charset="0"/>
              </a:rPr>
            </a:br>
            <a:endParaRPr lang="it-IT" sz="1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43778" y="2212848"/>
            <a:ext cx="1144203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+mj-lt"/>
              </a:rPr>
              <a:t>Il sistema invierà una mail di conferma del completamento del processo di pubblicazione</a:t>
            </a:r>
            <a:endParaRPr lang="it-IT" sz="8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8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+mj-lt"/>
              </a:rPr>
              <a:t>Per controllare il risultato utilizzare un’URL simile alla seguente:</a:t>
            </a:r>
            <a:r>
              <a:rPr lang="it-IT" sz="1000" dirty="0" smtClean="0">
                <a:latin typeface="+mj-lt"/>
              </a:rPr>
              <a:t/>
            </a:r>
            <a:br>
              <a:rPr lang="it-IT" sz="1000" dirty="0" smtClean="0">
                <a:latin typeface="+mj-lt"/>
              </a:rPr>
            </a:br>
            <a:endParaRPr lang="it-IT" sz="8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>
                <a:latin typeface="+mj-lt"/>
                <a:hlinkClick r:id="rId3"/>
              </a:rPr>
              <a:t>https</a:t>
            </a:r>
            <a:r>
              <a:rPr lang="it-IT" b="1" dirty="0">
                <a:latin typeface="+mj-lt"/>
                <a:hlinkClick r:id="rId3"/>
              </a:rPr>
              <a:t>://eu01.alma.exlibrisgroup.com/view/oai/</a:t>
            </a:r>
            <a:r>
              <a:rPr lang="it-IT" b="1" dirty="0">
                <a:solidFill>
                  <a:srgbClr val="FF0000"/>
                </a:solidFill>
                <a:latin typeface="+mj-lt"/>
                <a:hlinkClick r:id="rId3"/>
              </a:rPr>
              <a:t>39UDN_INST</a:t>
            </a:r>
            <a:r>
              <a:rPr lang="it-IT" b="1" dirty="0">
                <a:latin typeface="+mj-lt"/>
                <a:hlinkClick r:id="rId3"/>
              </a:rPr>
              <a:t>/request/oai/?</a:t>
            </a:r>
            <a:r>
              <a:rPr lang="it-IT" b="1" dirty="0" smtClean="0">
                <a:latin typeface="+mj-lt"/>
                <a:hlinkClick r:id="rId3"/>
              </a:rPr>
              <a:t>verb=ListRecords&amp;metadataPrefix=marc21&amp;set=ACSOAI-2019</a:t>
            </a:r>
            <a:endParaRPr lang="it-IT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b="1" dirty="0" smtClean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177"/>
          <a:stretch/>
        </p:blipFill>
        <p:spPr>
          <a:xfrm>
            <a:off x="1227039" y="3614569"/>
            <a:ext cx="9737922" cy="4226390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9540375" y="2153354"/>
            <a:ext cx="1901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+mj-lt"/>
              </a:rPr>
              <a:t>Codice istituzione</a:t>
            </a:r>
            <a:endParaRPr lang="it-IT" dirty="0">
              <a:latin typeface="+mj-lt"/>
            </a:endParaRPr>
          </a:p>
        </p:txBody>
      </p:sp>
      <p:sp>
        <p:nvSpPr>
          <p:cNvPr id="14" name="Rettangolo arrotondato 13"/>
          <p:cNvSpPr/>
          <p:nvPr/>
        </p:nvSpPr>
        <p:spPr>
          <a:xfrm>
            <a:off x="9540375" y="2189090"/>
            <a:ext cx="1901952" cy="369332"/>
          </a:xfrm>
          <a:prstGeom prst="roundRect">
            <a:avLst/>
          </a:prstGeom>
          <a:noFill/>
          <a:ln w="28575">
            <a:solidFill>
              <a:srgbClr val="99C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5" name="Connettore 2 14"/>
          <p:cNvCxnSpPr/>
          <p:nvPr/>
        </p:nvCxnSpPr>
        <p:spPr>
          <a:xfrm flipV="1">
            <a:off x="6373906" y="2497750"/>
            <a:ext cx="3166469" cy="594660"/>
          </a:xfrm>
          <a:prstGeom prst="straightConnector1">
            <a:avLst/>
          </a:prstGeom>
          <a:ln w="19050">
            <a:solidFill>
              <a:srgbClr val="99CB6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ttangolo arrotondato 15"/>
          <p:cNvSpPr/>
          <p:nvPr/>
        </p:nvSpPr>
        <p:spPr>
          <a:xfrm>
            <a:off x="5103149" y="2975865"/>
            <a:ext cx="1270757" cy="369332"/>
          </a:xfrm>
          <a:prstGeom prst="roundRect">
            <a:avLst/>
          </a:prstGeom>
          <a:noFill/>
          <a:ln w="28575">
            <a:solidFill>
              <a:srgbClr val="99C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arrotondato 16"/>
          <p:cNvSpPr/>
          <p:nvPr/>
        </p:nvSpPr>
        <p:spPr>
          <a:xfrm>
            <a:off x="838200" y="3352496"/>
            <a:ext cx="1443318" cy="322763"/>
          </a:xfrm>
          <a:prstGeom prst="roundRect">
            <a:avLst/>
          </a:prstGeom>
          <a:noFill/>
          <a:ln w="28575">
            <a:solidFill>
              <a:srgbClr val="99C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/>
          <p:cNvSpPr/>
          <p:nvPr/>
        </p:nvSpPr>
        <p:spPr>
          <a:xfrm>
            <a:off x="58271" y="5068217"/>
            <a:ext cx="2002536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dirty="0" smtClean="0">
                <a:latin typeface="+mj-lt"/>
              </a:rPr>
              <a:t>Valore inserito </a:t>
            </a:r>
            <a:r>
              <a:rPr lang="it-IT" dirty="0">
                <a:latin typeface="+mj-lt"/>
              </a:rPr>
              <a:t>nel campo </a:t>
            </a:r>
            <a:r>
              <a:rPr lang="it-IT" dirty="0" smtClean="0">
                <a:latin typeface="+mj-lt"/>
              </a:rPr>
              <a:t>«</a:t>
            </a:r>
            <a:r>
              <a:rPr lang="it-IT" dirty="0" err="1" smtClean="0">
                <a:latin typeface="+mj-lt"/>
              </a:rPr>
              <a:t>Spec</a:t>
            </a:r>
            <a:r>
              <a:rPr lang="it-IT" dirty="0" smtClean="0">
                <a:latin typeface="+mj-lt"/>
              </a:rPr>
              <a:t> Set» </a:t>
            </a:r>
            <a:r>
              <a:rPr lang="it-IT" dirty="0">
                <a:latin typeface="+mj-lt"/>
              </a:rPr>
              <a:t>nel </a:t>
            </a:r>
            <a:r>
              <a:rPr lang="it-IT" dirty="0" smtClean="0">
                <a:latin typeface="+mj-lt"/>
              </a:rPr>
              <a:t>profilo </a:t>
            </a:r>
            <a:r>
              <a:rPr lang="it-IT" dirty="0">
                <a:latin typeface="+mj-lt"/>
              </a:rPr>
              <a:t>di pubblicazione</a:t>
            </a:r>
          </a:p>
        </p:txBody>
      </p:sp>
      <p:sp>
        <p:nvSpPr>
          <p:cNvPr id="21" name="Rettangolo arrotondato 20"/>
          <p:cNvSpPr/>
          <p:nvPr/>
        </p:nvSpPr>
        <p:spPr>
          <a:xfrm>
            <a:off x="27296" y="5035488"/>
            <a:ext cx="1909796" cy="1244095"/>
          </a:xfrm>
          <a:prstGeom prst="roundRect">
            <a:avLst/>
          </a:prstGeom>
          <a:noFill/>
          <a:ln w="28575">
            <a:solidFill>
              <a:srgbClr val="99C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" name="Connettore 2 21"/>
          <p:cNvCxnSpPr/>
          <p:nvPr/>
        </p:nvCxnSpPr>
        <p:spPr>
          <a:xfrm flipH="1">
            <a:off x="543778" y="3707988"/>
            <a:ext cx="438417" cy="1316463"/>
          </a:xfrm>
          <a:prstGeom prst="straightConnector1">
            <a:avLst/>
          </a:prstGeom>
          <a:ln w="19050">
            <a:solidFill>
              <a:srgbClr val="99CB65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2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616</Words>
  <Application>Microsoft Office PowerPoint</Application>
  <PresentationFormat>Widescreen</PresentationFormat>
  <Paragraphs>73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di Office</vt:lpstr>
      <vt:lpstr>Acnp revisionato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                             Acnp revisionato: le regole e i periodici elettronici</vt:lpstr>
      <vt:lpstr>Presentazione standard di PowerPoint</vt:lpstr>
      <vt:lpstr>                             Acnp revisionato: le regole e i periodici elettronici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Acnp revisionato</dc:title>
  <dc:creator>Vincenzo Verniti</dc:creator>
  <cp:lastModifiedBy>Annarosa Cominotto</cp:lastModifiedBy>
  <cp:revision>93</cp:revision>
  <dcterms:created xsi:type="dcterms:W3CDTF">2019-01-21T07:29:30Z</dcterms:created>
  <dcterms:modified xsi:type="dcterms:W3CDTF">2019-02-25T10:24:21Z</dcterms:modified>
</cp:coreProperties>
</file>